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3B0878-66BD-E143-BAE9-47933501D0DE}" v="84" dt="2018-06-19T14:40:17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2"/>
    <p:restoredTop sz="94631"/>
  </p:normalViewPr>
  <p:slideViewPr>
    <p:cSldViewPr snapToGrid="0" snapToObjects="1">
      <p:cViewPr varScale="1">
        <p:scale>
          <a:sx n="43" d="100"/>
          <a:sy n="43" d="100"/>
        </p:scale>
        <p:origin x="219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33B0878-66BD-E143-BAE9-47933501D0DE}"/>
    <pc:docChg chg="undo modSld">
      <pc:chgData name="Axel Maille" userId="065ad68c099279a8" providerId="LiveId" clId="{B33B0878-66BD-E143-BAE9-47933501D0DE}" dt="2018-06-19T14:40:17.255" v="81" actId="1036"/>
      <pc:docMkLst>
        <pc:docMk/>
      </pc:docMkLst>
      <pc:sldChg chg="addSp modSp">
        <pc:chgData name="Axel Maille" userId="065ad68c099279a8" providerId="LiveId" clId="{B33B0878-66BD-E143-BAE9-47933501D0DE}" dt="2018-06-19T14:40:17.255" v="81" actId="1036"/>
        <pc:sldMkLst>
          <pc:docMk/>
          <pc:sldMk cId="1919986017" sldId="256"/>
        </pc:sldMkLst>
        <pc:spChg chg="mod">
          <ac:chgData name="Axel Maille" userId="065ad68c099279a8" providerId="LiveId" clId="{B33B0878-66BD-E143-BAE9-47933501D0DE}" dt="2018-06-19T14:36:34.592" v="9" actId="207"/>
          <ac:spMkLst>
            <pc:docMk/>
            <pc:sldMk cId="1919986017" sldId="256"/>
            <ac:spMk id="4" creationId="{00000000-0000-0000-0000-000000000000}"/>
          </ac:spMkLst>
        </pc:spChg>
        <pc:spChg chg="mod">
          <ac:chgData name="Axel Maille" userId="065ad68c099279a8" providerId="LiveId" clId="{B33B0878-66BD-E143-BAE9-47933501D0DE}" dt="2018-06-19T14:37:53.803" v="15" actId="14100"/>
          <ac:spMkLst>
            <pc:docMk/>
            <pc:sldMk cId="1919986017" sldId="256"/>
            <ac:spMk id="5" creationId="{00000000-0000-0000-0000-000000000000}"/>
          </ac:spMkLst>
        </pc:spChg>
        <pc:spChg chg="add mod">
          <ac:chgData name="Axel Maille" userId="065ad68c099279a8" providerId="LiveId" clId="{B33B0878-66BD-E143-BAE9-47933501D0DE}" dt="2018-06-19T14:40:17.255" v="81" actId="1036"/>
          <ac:spMkLst>
            <pc:docMk/>
            <pc:sldMk cId="1919986017" sldId="256"/>
            <ac:spMk id="27" creationId="{6499922A-ACD5-DC49-8BD5-12CB0B8A49A0}"/>
          </ac:spMkLst>
        </pc:spChg>
        <pc:spChg chg="mod">
          <ac:chgData name="Axel Maille" userId="065ad68c099279a8" providerId="LiveId" clId="{B33B0878-66BD-E143-BAE9-47933501D0DE}" dt="2018-06-19T14:38:04.805" v="19" actId="20577"/>
          <ac:spMkLst>
            <pc:docMk/>
            <pc:sldMk cId="1919986017" sldId="256"/>
            <ac:spMk id="40" creationId="{00000000-0000-0000-0000-000000000000}"/>
          </ac:spMkLst>
        </pc:spChg>
        <pc:cxnChg chg="add mod">
          <ac:chgData name="Axel Maille" userId="065ad68c099279a8" providerId="LiveId" clId="{B33B0878-66BD-E143-BAE9-47933501D0DE}" dt="2018-06-19T14:38:08.259" v="20" actId="208"/>
          <ac:cxnSpMkLst>
            <pc:docMk/>
            <pc:sldMk cId="1919986017" sldId="256"/>
            <ac:cxnSpMk id="3" creationId="{E75DEBBC-1D7B-864F-AB16-9CE6E93AE9C3}"/>
          </ac:cxnSpMkLst>
        </pc:cxnChg>
        <pc:cxnChg chg="add mod">
          <ac:chgData name="Axel Maille" userId="065ad68c099279a8" providerId="LiveId" clId="{B33B0878-66BD-E143-BAE9-47933501D0DE}" dt="2018-06-19T14:40:05.868" v="76" actId="14100"/>
          <ac:cxnSpMkLst>
            <pc:docMk/>
            <pc:sldMk cId="1919986017" sldId="256"/>
            <ac:cxnSpMk id="24" creationId="{A88E53A5-A28C-3640-9615-1465801DFD1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D8429-2440-5D43-BE70-2183E45AD54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DB3E6-77A2-6144-B36E-C0DA4F5DC0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45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pattFill prst="wdDn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04395" y="297008"/>
            <a:ext cx="7175351" cy="1026279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6499922A-ACD5-DC49-8BD5-12CB0B8A49A0}"/>
              </a:ext>
            </a:extLst>
          </p:cNvPr>
          <p:cNvSpPr/>
          <p:nvPr/>
        </p:nvSpPr>
        <p:spPr>
          <a:xfrm>
            <a:off x="210746" y="206338"/>
            <a:ext cx="7156054" cy="28598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50097" y="379149"/>
            <a:ext cx="4188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7030A0"/>
                </a:solidFill>
                <a:latin typeface="Antonio" charset="0"/>
                <a:ea typeface="Antonio" charset="0"/>
                <a:cs typeface="Antonio" charset="0"/>
              </a:rPr>
              <a:t>BRADAII Imen</a:t>
            </a:r>
            <a:endParaRPr lang="fr-FR" sz="4800" dirty="0">
              <a:solidFill>
                <a:srgbClr val="7030A0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0097" y="336764"/>
            <a:ext cx="396957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50097" y="1215005"/>
            <a:ext cx="396957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22"/>
          <p:cNvSpPr txBox="1"/>
          <p:nvPr/>
        </p:nvSpPr>
        <p:spPr>
          <a:xfrm>
            <a:off x="661446" y="1327254"/>
            <a:ext cx="379443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defTabSz="685800">
              <a:defRPr/>
            </a:pPr>
            <a:r>
              <a:rPr lang="fr-FR" sz="1100" dirty="0" smtClean="0">
                <a:ea typeface="Arial" charset="0"/>
                <a:cs typeface="Arial" charset="0"/>
              </a:rPr>
              <a:t>Consultante et </a:t>
            </a:r>
            <a:r>
              <a:rPr lang="fr-FR" sz="1100" dirty="0">
                <a:ea typeface="Arial" charset="0"/>
                <a:cs typeface="Arial" charset="0"/>
              </a:rPr>
              <a:t>a</a:t>
            </a:r>
            <a:r>
              <a:rPr lang="fr-FR" sz="1100" dirty="0" smtClean="0">
                <a:ea typeface="Arial" charset="0"/>
                <a:cs typeface="Arial" charset="0"/>
              </a:rPr>
              <a:t>uditrice </a:t>
            </a:r>
            <a:r>
              <a:rPr lang="fr-FR" sz="1100" dirty="0">
                <a:ea typeface="Arial" charset="0"/>
                <a:cs typeface="Arial" charset="0"/>
              </a:rPr>
              <a:t>ayant une grande capacité d’analyse et de synthèse, autonome et </a:t>
            </a:r>
            <a:r>
              <a:rPr lang="fr-FR" sz="1100" dirty="0" smtClean="0">
                <a:ea typeface="Arial" charset="0"/>
                <a:cs typeface="Arial" charset="0"/>
              </a:rPr>
              <a:t>méthodique. Capable </a:t>
            </a:r>
            <a:r>
              <a:rPr lang="fr-FR" sz="1100" dirty="0">
                <a:ea typeface="Arial" charset="0"/>
                <a:cs typeface="Arial" charset="0"/>
              </a:rPr>
              <a:t>de s’intégrer </a:t>
            </a:r>
            <a:r>
              <a:rPr lang="fr-FR" sz="1100" dirty="0" smtClean="0">
                <a:ea typeface="Arial" charset="0"/>
                <a:cs typeface="Arial" charset="0"/>
              </a:rPr>
              <a:t>facilement et de </a:t>
            </a:r>
            <a:r>
              <a:rPr lang="fr-FR" sz="1100" dirty="0">
                <a:ea typeface="Arial" charset="0"/>
                <a:cs typeface="Arial" charset="0"/>
              </a:rPr>
              <a:t>gérer efficacement le </a:t>
            </a:r>
            <a:r>
              <a:rPr lang="fr-FR" sz="1100" dirty="0" smtClean="0">
                <a:ea typeface="Arial" charset="0"/>
                <a:cs typeface="Arial" charset="0"/>
              </a:rPr>
              <a:t>temps.</a:t>
            </a:r>
            <a:endParaRPr lang="fr-FR" sz="1100" dirty="0">
              <a:ea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2369" y="3693008"/>
            <a:ext cx="32974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2016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2018| </a:t>
            </a:r>
            <a:r>
              <a:rPr lang="en-GB" sz="1100" b="1" dirty="0" err="1" smtClean="0">
                <a:solidFill>
                  <a:srgbClr val="7030A0"/>
                </a:solidFill>
                <a:ea typeface="Times New Roman" charset="0"/>
                <a:cs typeface="Times New Roman" charset="0"/>
              </a:rPr>
              <a:t>Consultante</a:t>
            </a:r>
            <a:r>
              <a:rPr lang="en-GB" sz="1100" b="1" dirty="0" smtClean="0">
                <a:solidFill>
                  <a:srgbClr val="7030A0"/>
                </a:solidFill>
                <a:ea typeface="Times New Roman" charset="0"/>
                <a:cs typeface="Times New Roman" charset="0"/>
              </a:rPr>
              <a:t> &amp;  </a:t>
            </a:r>
            <a:r>
              <a:rPr lang="en-GB" sz="1100" b="1" dirty="0" err="1">
                <a:solidFill>
                  <a:srgbClr val="7030A0"/>
                </a:solidFill>
                <a:ea typeface="Times New Roman" charset="0"/>
                <a:cs typeface="Times New Roman" charset="0"/>
              </a:rPr>
              <a:t>A</a:t>
            </a:r>
            <a:r>
              <a:rPr lang="en-GB" sz="1100" b="1" dirty="0" err="1" smtClean="0">
                <a:solidFill>
                  <a:srgbClr val="7030A0"/>
                </a:solidFill>
                <a:ea typeface="Times New Roman" charset="0"/>
                <a:cs typeface="Times New Roman" charset="0"/>
              </a:rPr>
              <a:t>uditrice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| Ernest &amp; Young</a:t>
            </a:r>
            <a:endParaRPr lang="en-GB" sz="1100" b="1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 marL="228600" indent="-139700" defTabSz="68580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Etablissement des états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financiers consolidés des sociétés de différents secteurs.</a:t>
            </a:r>
          </a:p>
          <a:p>
            <a:pPr marL="228600" indent="-139700" defTabSz="685800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Assistance à la mise en place de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process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d’établissement des états financiers consolidés.</a:t>
            </a:r>
          </a:p>
          <a:p>
            <a:pPr marL="228600" indent="-139700" defTabSz="685800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Maitrise du logiciel de consolidation COGIS-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Keops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228600" indent="-139700" defTabSz="685800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Assistance et formation à l’utilisation du logiciel de consolidation COGIS-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Keops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228600" lvl="0" indent="-139700" defTabSz="685800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Audit des comptes et évaluation du système de contrôle interne des sociétés de secteurs différents à savoir industriel, pétrolier, développement informatique et de promotion immobilière.</a:t>
            </a:r>
          </a:p>
          <a:p>
            <a:pPr marL="228600" lvl="0" indent="-139700" defTabSz="685800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Etablissement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 rapports d’audit, des lettres de recommandation et des notes de synthèse.</a:t>
            </a:r>
          </a:p>
          <a:p>
            <a:pPr marL="228600" lvl="0" indent="-139700" defTabSz="68580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Préparation des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reporting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selon les normes IAS/IFRS.</a:t>
            </a:r>
          </a:p>
          <a:p>
            <a:pPr marL="228600" lvl="0" indent="-139700" defTabSz="68580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Accomplissement des missions de détection de fraude.</a:t>
            </a:r>
          </a:p>
          <a:p>
            <a:pPr marL="228600" lvl="0" indent="-139700" defTabSz="685800"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Févr –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mars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2015| </a:t>
            </a:r>
            <a:r>
              <a:rPr lang="en-GB" sz="1100" b="1" dirty="0" err="1" smtClean="0">
                <a:solidFill>
                  <a:srgbClr val="7030A0"/>
                </a:solidFill>
                <a:ea typeface="Times New Roman" charset="0"/>
                <a:cs typeface="Times New Roman" charset="0"/>
              </a:rPr>
              <a:t>Stagiaire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| Cabinet </a:t>
            </a:r>
            <a:r>
              <a:rPr lang="en-GB" sz="11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Raouf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1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Ghorbel</a:t>
            </a:r>
            <a:endParaRPr lang="en-GB" sz="1100" b="1" dirty="0" smtClean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 marL="228600" lvl="0" indent="-139700" defTabSz="68580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Etablissement des déclarations mensuelles.</a:t>
            </a:r>
          </a:p>
          <a:p>
            <a:pPr marL="228600" lvl="0" indent="-139700" defTabSz="68580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Etablissement des états de rapprochement bancaires.</a:t>
            </a:r>
          </a:p>
          <a:p>
            <a:pPr marL="228600" lvl="0" indent="-139700" defTabSz="68580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Participation dans des missions d’audit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228600" lvl="0" indent="-139700" defTabSz="685800"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Mai.– </a:t>
            </a:r>
            <a:r>
              <a:rPr lang="en-GB" sz="1100" b="1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Juill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| </a:t>
            </a:r>
            <a:r>
              <a:rPr lang="en-GB" sz="1100" b="1" dirty="0" err="1">
                <a:solidFill>
                  <a:srgbClr val="7030A0"/>
                </a:solidFill>
                <a:ea typeface="Times New Roman" charset="0"/>
                <a:cs typeface="Times New Roman" charset="0"/>
              </a:rPr>
              <a:t>Stagiaire</a:t>
            </a:r>
            <a:r>
              <a:rPr lang="en-GB" sz="1100" b="1" dirty="0">
                <a:solidFill>
                  <a:srgbClr val="7030A0"/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| Cabinet </a:t>
            </a:r>
            <a:r>
              <a:rPr lang="en-GB" sz="11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Faiçal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1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Ellili</a:t>
            </a:r>
            <a:endParaRPr lang="en-GB" sz="1100" b="1" dirty="0" smtClean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 marL="228600" lvl="0" indent="-139700" defTabSz="68580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Participation dans des missions d’audit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228600" lvl="0" indent="-139700" defTabSz="685800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Tenue comptable.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28600" lvl="0" indent="-139700" defTabSz="68580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Etablissement des états de rapprochement bancaire.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88928" y="319133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  <a:latin typeface="Antonio" charset="0"/>
                <a:ea typeface="Antonio" charset="0"/>
                <a:cs typeface="Antonio" charset="0"/>
              </a:rPr>
              <a:t>EXPERIENCE</a:t>
            </a:r>
          </a:p>
        </p:txBody>
      </p:sp>
      <p:pic>
        <p:nvPicPr>
          <p:cNvPr id="15" name="Picture 8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79" y="3144289"/>
            <a:ext cx="357849" cy="35784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451941" y="3693008"/>
            <a:ext cx="2908508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2016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rgbClr val="7030A0"/>
                </a:solidFill>
              </a:rPr>
              <a:t>Révision Comptable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FSEG Sfax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defTabSz="685800">
              <a:defRPr/>
            </a:pP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Certificat d’étude supérieur de révision comptable, Faculté des sciences économique et de gestion.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2015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rgbClr val="7030A0"/>
                </a:solidFill>
              </a:rPr>
              <a:t>Master Professionnel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ISB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defTabSz="685800">
              <a:defRPr/>
            </a:pP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Master Comptabilité, contrôle et audit, International school of business.</a:t>
            </a:r>
            <a:endParaRPr lang="fr-FR" sz="1100" dirty="0"/>
          </a:p>
          <a:p>
            <a:pPr defTabSz="685800">
              <a:defRPr/>
            </a:pPr>
            <a:endParaRPr lang="fr-FR" sz="1100" dirty="0"/>
          </a:p>
          <a:p>
            <a:pPr defTabSz="685800">
              <a:defRPr/>
            </a:pP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2013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rgbClr val="7030A0"/>
                </a:solidFill>
              </a:rPr>
              <a:t>Licence Fondamentale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IHEC Sfax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Licence fondamentale en comptabilité, Institut des hautes études commerciales de Sfax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2010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rgbClr val="7030A0"/>
                </a:solidFill>
              </a:rPr>
              <a:t>Baccalauréat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Lycée Mohamed Ali Sfax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Baccalauréat Sciences Mathématique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dirty="0"/>
          </a:p>
          <a:p>
            <a:pPr defTabSz="685800">
              <a:defRPr/>
            </a:pPr>
            <a:endParaRPr lang="fr-FR" sz="1100" dirty="0"/>
          </a:p>
        </p:txBody>
      </p:sp>
      <p:pic>
        <p:nvPicPr>
          <p:cNvPr id="17" name="Picture 9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941" y="3199283"/>
            <a:ext cx="353442" cy="353442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4805383" y="3199373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  <a:latin typeface="Antonio" charset="0"/>
                <a:ea typeface="Antonio" charset="0"/>
                <a:cs typeface="Antonio" charset="0"/>
              </a:rPr>
              <a:t>FORMATION</a:t>
            </a:r>
          </a:p>
        </p:txBody>
      </p:sp>
      <p:sp>
        <p:nvSpPr>
          <p:cNvPr id="19" name="TextBox 45"/>
          <p:cNvSpPr txBox="1"/>
          <p:nvPr/>
        </p:nvSpPr>
        <p:spPr>
          <a:xfrm>
            <a:off x="4447242" y="6906423"/>
            <a:ext cx="1268561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Normes IFRS &amp; </a:t>
            </a:r>
            <a:r>
              <a:rPr lang="fr-FR" sz="900" dirty="0" smtClean="0"/>
              <a:t>ISA</a:t>
            </a:r>
            <a:endParaRPr lang="fr-FR" sz="900" dirty="0"/>
          </a:p>
          <a:p>
            <a:endParaRPr lang="en-US" sz="900" dirty="0"/>
          </a:p>
          <a:p>
            <a:r>
              <a:rPr lang="fr-FR" sz="900" dirty="0"/>
              <a:t>Contrôle de gestion</a:t>
            </a:r>
          </a:p>
          <a:p>
            <a:endParaRPr lang="en-US" sz="900" dirty="0"/>
          </a:p>
          <a:p>
            <a:r>
              <a:rPr lang="fr-FR" sz="900" dirty="0" smtClean="0"/>
              <a:t>Consolidation</a:t>
            </a:r>
            <a:endParaRPr lang="en-US" sz="900" dirty="0"/>
          </a:p>
          <a:p>
            <a:endParaRPr lang="en-US" sz="900" dirty="0" smtClean="0"/>
          </a:p>
          <a:p>
            <a:r>
              <a:rPr lang="fr-FR" sz="900" dirty="0"/>
              <a:t>Team leader</a:t>
            </a:r>
          </a:p>
          <a:p>
            <a:endParaRPr lang="en-US" sz="900" dirty="0" smtClean="0"/>
          </a:p>
          <a:p>
            <a:r>
              <a:rPr lang="fr-FR" sz="900" dirty="0"/>
              <a:t>Esprit d’analyse</a:t>
            </a:r>
          </a:p>
          <a:p>
            <a:endParaRPr lang="en-US" sz="900" dirty="0" smtClean="0"/>
          </a:p>
          <a:p>
            <a:r>
              <a:rPr lang="fr-FR" sz="900" dirty="0" smtClean="0"/>
              <a:t>Engagement</a:t>
            </a:r>
          </a:p>
          <a:p>
            <a:endParaRPr lang="fr-FR" sz="900" dirty="0"/>
          </a:p>
          <a:p>
            <a:r>
              <a:rPr lang="fr-FR" sz="900" dirty="0" smtClean="0"/>
              <a:t>Flexibilité </a:t>
            </a:r>
          </a:p>
          <a:p>
            <a:endParaRPr lang="fr-FR" sz="900" dirty="0"/>
          </a:p>
          <a:p>
            <a:r>
              <a:rPr lang="fr-FR" sz="900" dirty="0" smtClean="0"/>
              <a:t>Créativité</a:t>
            </a:r>
            <a:endParaRPr lang="fr-FR" sz="900" dirty="0"/>
          </a:p>
          <a:p>
            <a:endParaRPr lang="en-US" sz="900" dirty="0" smtClean="0"/>
          </a:p>
          <a:p>
            <a:r>
              <a:rPr lang="fr-FR" sz="900" dirty="0"/>
              <a:t>Microsoft </a:t>
            </a:r>
            <a:r>
              <a:rPr lang="fr-FR" sz="900" dirty="0" smtClean="0"/>
              <a:t>Office</a:t>
            </a:r>
          </a:p>
          <a:p>
            <a:endParaRPr lang="fr-FR" sz="900" dirty="0"/>
          </a:p>
          <a:p>
            <a:r>
              <a:rPr lang="fr-FR" sz="900" dirty="0" smtClean="0"/>
              <a:t>Logiciel de consolidation  COGIS KEOPS</a:t>
            </a:r>
            <a:endParaRPr lang="fr-FR" sz="900" dirty="0"/>
          </a:p>
          <a:p>
            <a:endParaRPr lang="en-US" sz="900" dirty="0"/>
          </a:p>
          <a:p>
            <a:endParaRPr lang="uk-UA" sz="900" dirty="0"/>
          </a:p>
        </p:txBody>
      </p:sp>
      <p:pic>
        <p:nvPicPr>
          <p:cNvPr id="30" name="Picture 8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68" y="6359144"/>
            <a:ext cx="292617" cy="292617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4752502" y="6360324"/>
            <a:ext cx="2432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7030A0"/>
                </a:solidFill>
                <a:latin typeface="Antonio" charset="0"/>
                <a:ea typeface="Antonio" charset="0"/>
                <a:cs typeface="Antonio" charset="0"/>
              </a:rPr>
              <a:t>Qualités &amp; Compétences</a:t>
            </a:r>
            <a:endParaRPr lang="fr-FR" sz="1600" dirty="0">
              <a:solidFill>
                <a:srgbClr val="7030A0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40" name="TextBox 45"/>
          <p:cNvSpPr txBox="1"/>
          <p:nvPr/>
        </p:nvSpPr>
        <p:spPr>
          <a:xfrm>
            <a:off x="654548" y="9626381"/>
            <a:ext cx="109949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Anglais</a:t>
            </a:r>
            <a:endParaRPr lang="en-US" sz="900" dirty="0" smtClean="0"/>
          </a:p>
          <a:p>
            <a:endParaRPr lang="en-US" sz="900" dirty="0" smtClean="0"/>
          </a:p>
          <a:p>
            <a:r>
              <a:rPr lang="en-US" sz="900" dirty="0" err="1" smtClean="0"/>
              <a:t>Français</a:t>
            </a:r>
            <a:endParaRPr lang="en-US" sz="900" dirty="0"/>
          </a:p>
          <a:p>
            <a:endParaRPr lang="en-US" sz="900" dirty="0"/>
          </a:p>
          <a:p>
            <a:r>
              <a:rPr lang="en-US" sz="900" dirty="0" err="1" smtClean="0"/>
              <a:t>Arabe</a:t>
            </a:r>
            <a:endParaRPr lang="en-US" sz="900" dirty="0"/>
          </a:p>
        </p:txBody>
      </p:sp>
      <p:sp>
        <p:nvSpPr>
          <p:cNvPr id="44" name="ZoneTexte 43"/>
          <p:cNvSpPr txBox="1"/>
          <p:nvPr/>
        </p:nvSpPr>
        <p:spPr>
          <a:xfrm>
            <a:off x="838764" y="9144015"/>
            <a:ext cx="157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  <a:latin typeface="Antonio" charset="0"/>
                <a:ea typeface="Antonio" charset="0"/>
                <a:cs typeface="Antonio" charset="0"/>
              </a:rPr>
              <a:t>LANGUES</a:t>
            </a:r>
          </a:p>
        </p:txBody>
      </p:sp>
      <p:pic>
        <p:nvPicPr>
          <p:cNvPr id="53" name="Picture 8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69" y="9147348"/>
            <a:ext cx="365999" cy="365999"/>
          </a:xfrm>
          <a:prstGeom prst="rect">
            <a:avLst/>
          </a:prstGeom>
        </p:spPr>
      </p:pic>
      <p:pic>
        <p:nvPicPr>
          <p:cNvPr id="54" name="Picture 8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93" y="2101169"/>
            <a:ext cx="193324" cy="193324"/>
          </a:xfrm>
          <a:prstGeom prst="rect">
            <a:avLst/>
          </a:prstGeom>
        </p:spPr>
      </p:pic>
      <p:pic>
        <p:nvPicPr>
          <p:cNvPr id="55" name="Picture 8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49" y="2371747"/>
            <a:ext cx="231848" cy="231848"/>
          </a:xfrm>
          <a:prstGeom prst="rect">
            <a:avLst/>
          </a:prstGeom>
        </p:spPr>
      </p:pic>
      <p:pic>
        <p:nvPicPr>
          <p:cNvPr id="56" name="Picture 8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29" y="2654959"/>
            <a:ext cx="261546" cy="261546"/>
          </a:xfrm>
          <a:prstGeom prst="rect">
            <a:avLst/>
          </a:prstGeom>
        </p:spPr>
      </p:pic>
      <p:sp>
        <p:nvSpPr>
          <p:cNvPr id="58" name="ZoneTexte 57"/>
          <p:cNvSpPr txBox="1"/>
          <p:nvPr/>
        </p:nvSpPr>
        <p:spPr>
          <a:xfrm>
            <a:off x="974400" y="2093328"/>
            <a:ext cx="12458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ntonio" charset="0"/>
                <a:ea typeface="Antonio" charset="0"/>
                <a:cs typeface="Antonio" charset="0"/>
              </a:rPr>
              <a:t>+</a:t>
            </a:r>
            <a:r>
              <a:rPr lang="fr-FR" sz="1050" dirty="0" smtClean="0">
                <a:latin typeface="Antonio" charset="0"/>
                <a:ea typeface="Antonio" charset="0"/>
                <a:cs typeface="Antonio" charset="0"/>
              </a:rPr>
              <a:t>216 29 325 471</a:t>
            </a:r>
            <a:endParaRPr lang="fr-FR" sz="1050" dirty="0"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1024297" y="2367381"/>
            <a:ext cx="19119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latin typeface="Antonio" charset="0"/>
                <a:ea typeface="Antonio" charset="0"/>
                <a:cs typeface="Antonio" charset="0"/>
              </a:rPr>
              <a:t>Bradaii.imen@gmail.com</a:t>
            </a:r>
            <a:endParaRPr lang="fr-FR" sz="1050" dirty="0"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1024297" y="2669051"/>
            <a:ext cx="32852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 smtClean="0">
                <a:latin typeface="Antonio" charset="0"/>
                <a:ea typeface="Antonio" charset="0"/>
                <a:cs typeface="Antonio" charset="0"/>
              </a:rPr>
              <a:t>Résidence le Beau Site B7-1, </a:t>
            </a:r>
            <a:r>
              <a:rPr lang="fr-FR" sz="1050" dirty="0" err="1" smtClean="0">
                <a:latin typeface="Antonio" charset="0"/>
                <a:ea typeface="Antonio" charset="0"/>
                <a:cs typeface="Antonio" charset="0"/>
              </a:rPr>
              <a:t>Ennasr</a:t>
            </a:r>
            <a:r>
              <a:rPr lang="fr-FR" sz="1050" dirty="0" smtClean="0">
                <a:latin typeface="Antonio" charset="0"/>
                <a:ea typeface="Antonio" charset="0"/>
                <a:cs typeface="Antonio" charset="0"/>
              </a:rPr>
              <a:t> II, Tunis</a:t>
            </a:r>
            <a:endParaRPr lang="fr-FR" sz="1050" dirty="0">
              <a:latin typeface="Antonio" charset="0"/>
              <a:ea typeface="Antonio" charset="0"/>
              <a:cs typeface="Antonio" charset="0"/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="" xmlns:a16="http://schemas.microsoft.com/office/drawing/2014/main" id="{E75DEBBC-1D7B-864F-AB16-9CE6E93AE9C3}"/>
              </a:ext>
            </a:extLst>
          </p:cNvPr>
          <p:cNvCxnSpPr>
            <a:cxnSpLocks/>
          </p:cNvCxnSpPr>
          <p:nvPr/>
        </p:nvCxnSpPr>
        <p:spPr>
          <a:xfrm>
            <a:off x="4171950" y="3144289"/>
            <a:ext cx="0" cy="728966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="" xmlns:a16="http://schemas.microsoft.com/office/drawing/2014/main" id="{A88E53A5-A28C-3640-9615-1465801DFD1D}"/>
              </a:ext>
            </a:extLst>
          </p:cNvPr>
          <p:cNvCxnSpPr>
            <a:cxnSpLocks/>
          </p:cNvCxnSpPr>
          <p:nvPr/>
        </p:nvCxnSpPr>
        <p:spPr>
          <a:xfrm>
            <a:off x="204395" y="3053443"/>
            <a:ext cx="717535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1" t="-299" r="4782" b="34080"/>
          <a:stretch/>
        </p:blipFill>
        <p:spPr>
          <a:xfrm>
            <a:off x="4805383" y="372535"/>
            <a:ext cx="2483993" cy="2488481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5" name="Rectangle 64"/>
          <p:cNvSpPr/>
          <p:nvPr/>
        </p:nvSpPr>
        <p:spPr>
          <a:xfrm>
            <a:off x="5627036" y="6958170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628887" y="6958170"/>
            <a:ext cx="1386610" cy="11957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627036" y="7228514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628887" y="7228514"/>
            <a:ext cx="1266710" cy="13547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627036" y="7522712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628887" y="7522712"/>
            <a:ext cx="1317150" cy="12752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627036" y="7808959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628887" y="7808959"/>
            <a:ext cx="1266710" cy="11448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627036" y="8055450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628887" y="8055450"/>
            <a:ext cx="1386610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627036" y="8333745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628886" y="8333745"/>
            <a:ext cx="1317261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627036" y="8588187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628887" y="8588188"/>
            <a:ext cx="1386610" cy="11268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627036" y="8866483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628887" y="8866483"/>
            <a:ext cx="1386610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627036" y="9553285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628886" y="9553285"/>
            <a:ext cx="1386611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293118" y="9671768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219974" y="9657240"/>
            <a:ext cx="1500101" cy="12752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293118" y="9919575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214330" y="9943454"/>
            <a:ext cx="1471535" cy="11441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319781" y="10230714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233359" y="10216583"/>
            <a:ext cx="1500101" cy="12752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icons hobbie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346" y="9881935"/>
            <a:ext cx="441490" cy="44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ZoneTexte 43"/>
          <p:cNvSpPr txBox="1"/>
          <p:nvPr/>
        </p:nvSpPr>
        <p:spPr>
          <a:xfrm>
            <a:off x="4780091" y="9966855"/>
            <a:ext cx="2037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  <a:latin typeface="Antonio" charset="0"/>
                <a:ea typeface="Antonio" charset="0"/>
                <a:cs typeface="Antonio" charset="0"/>
              </a:rPr>
              <a:t>Centres d’intérêt </a:t>
            </a:r>
            <a:endParaRPr lang="fr-FR" dirty="0">
              <a:solidFill>
                <a:srgbClr val="7030A0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92" name="TextBox 45"/>
          <p:cNvSpPr txBox="1"/>
          <p:nvPr/>
        </p:nvSpPr>
        <p:spPr>
          <a:xfrm>
            <a:off x="4777943" y="10352041"/>
            <a:ext cx="2068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Sport, Dance, Camping et natation.</a:t>
            </a:r>
            <a:endParaRPr lang="en-US" sz="900" dirty="0"/>
          </a:p>
        </p:txBody>
      </p:sp>
      <p:sp>
        <p:nvSpPr>
          <p:cNvPr id="93" name="Rectangle 92"/>
          <p:cNvSpPr/>
          <p:nvPr/>
        </p:nvSpPr>
        <p:spPr>
          <a:xfrm>
            <a:off x="5627036" y="9160682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628887" y="9160682"/>
            <a:ext cx="1386610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9860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741</TotalTime>
  <Words>323</Words>
  <Application>Microsoft Office PowerPoint</Application>
  <PresentationFormat>Custom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Antonio</vt:lpstr>
      <vt:lpstr>Arial</vt:lpstr>
      <vt:lpstr>Calibri</vt:lpstr>
      <vt:lpstr>Calibri Light</vt:lpstr>
      <vt:lpstr>Mangal</vt:lpstr>
      <vt:lpstr>Times New Roman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Imen Bradai</cp:lastModifiedBy>
  <cp:revision>34</cp:revision>
  <dcterms:created xsi:type="dcterms:W3CDTF">2017-11-16T16:10:08Z</dcterms:created>
  <dcterms:modified xsi:type="dcterms:W3CDTF">2019-07-15T19:29:53Z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ppReportDate">
    <vt:lpwstr/>
  </property>
  <property fmtid="{D5CDD505-2E9C-101B-9397-08002B2CF9AE}" pid="3" name="WppReportVersion">
    <vt:lpwstr>Version 1.0</vt:lpwstr>
  </property>
  <property fmtid="{D5CDD505-2E9C-101B-9397-08002B2CF9AE}" pid="4" name="WppReportDraft">
    <vt:lpwstr>(Draft)</vt:lpwstr>
  </property>
  <property fmtid="{D5CDD505-2E9C-101B-9397-08002B2CF9AE}" pid="5" name="WppReportCurrencySymbol">
    <vt:lpwstr>€</vt:lpwstr>
  </property>
  <property fmtid="{D5CDD505-2E9C-101B-9397-08002B2CF9AE}" pid="6" name="WppReportDashboardTitleText">
    <vt:lpwstr>Dashboard</vt:lpwstr>
  </property>
  <property fmtid="{D5CDD505-2E9C-101B-9397-08002B2CF9AE}" pid="7" name="WppReportShortPageNumberFormat">
    <vt:lpwstr>Page &lt;#&gt;</vt:lpwstr>
  </property>
  <property fmtid="{D5CDD505-2E9C-101B-9397-08002B2CF9AE}" pid="8" name="WppReportLongPageNumberFormat">
    <vt:lpwstr>Page &lt;#&gt; of &lt;PageCount&gt;</vt:lpwstr>
  </property>
  <property fmtid="{D5CDD505-2E9C-101B-9397-08002B2CF9AE}" pid="9" name="WppReportTocTitleText">
    <vt:lpwstr>Table of contents</vt:lpwstr>
  </property>
  <property fmtid="{D5CDD505-2E9C-101B-9397-08002B2CF9AE}" pid="10" name="WppReportIsTocUpdateRecommended">
    <vt:bool>true</vt:bool>
  </property>
  <property fmtid="{D5CDD505-2E9C-101B-9397-08002B2CF9AE}" pid="11" name="WppReportPropertiesLastWrittenToDocument">
    <vt:filetime>2019-07-15T18:29:31Z</vt:filetime>
  </property>
</Properties>
</file>